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sldIdLst>
    <p:sldId id="279" r:id="rId2"/>
    <p:sldId id="256" r:id="rId3"/>
    <p:sldId id="262" r:id="rId4"/>
    <p:sldId id="263" r:id="rId5"/>
    <p:sldId id="264" r:id="rId6"/>
    <p:sldId id="265" r:id="rId7"/>
    <p:sldId id="280" r:id="rId8"/>
    <p:sldId id="266" r:id="rId9"/>
    <p:sldId id="267" r:id="rId10"/>
    <p:sldId id="270" r:id="rId11"/>
    <p:sldId id="272" r:id="rId12"/>
    <p:sldId id="273" r:id="rId13"/>
    <p:sldId id="274" r:id="rId14"/>
    <p:sldId id="275" r:id="rId15"/>
    <p:sldId id="268" r:id="rId16"/>
    <p:sldId id="277" r:id="rId17"/>
    <p:sldId id="282" r:id="rId18"/>
    <p:sldId id="278" r:id="rId19"/>
    <p:sldId id="281" r:id="rId20"/>
    <p:sldId id="25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3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9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38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158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60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908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805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44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94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20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99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51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836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1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21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03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93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E5E0E-FDCF-49FB-8E2B-E8EBCC0C7409}" type="datetimeFigureOut">
              <a:rPr lang="pt-BR" smtClean="0"/>
              <a:t>10/02/2017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196C108-BAF5-44B7-92AA-34B8D11C0B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0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o_rating" TargetMode="External"/><Relationship Id="rId2" Type="http://schemas.openxmlformats.org/officeDocument/2006/relationships/hyperlink" Target="https://en.wikipedia.org/wiki/Child_prodig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https://en.wikipedia.org/wiki/Judit_Polg%C3%A1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513696/deep-learning/" TargetMode="External"/><Relationship Id="rId2" Type="http://schemas.openxmlformats.org/officeDocument/2006/relationships/hyperlink" Target="https://profiles.uonbi.ac.ke/cnyamai/files/lecture_4_-_microscopic_study_of_minerals_under_the_microscop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technology/2016/jul/05/google-deepmind-nhs-machine-learning-blindness" TargetMode="External"/><Relationship Id="rId4" Type="http://schemas.openxmlformats.org/officeDocument/2006/relationships/hyperlink" Target="http://www.techworld.com/big-data/inside-deepminds-latest-attempts-achieve-general-artificial-intelligence-364673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Errata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386833"/>
            <a:ext cx="8915400" cy="3777622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dirty="0">
                <a:hlinkClick r:id="rId2" tooltip="Child prodigy"/>
              </a:rPr>
              <a:t>child prodigy</a:t>
            </a:r>
            <a:r>
              <a:rPr lang="en-US" dirty="0"/>
              <a:t> in chess, Hassabis reached master standard at the age of 13 with an </a:t>
            </a:r>
            <a:r>
              <a:rPr lang="en-US" dirty="0" err="1">
                <a:hlinkClick r:id="rId3" tooltip="Elo rating"/>
              </a:rPr>
              <a:t>Elo</a:t>
            </a:r>
            <a:r>
              <a:rPr lang="en-US" dirty="0">
                <a:hlinkClick r:id="rId3" tooltip="Elo rating"/>
              </a:rPr>
              <a:t> rating</a:t>
            </a:r>
            <a:r>
              <a:rPr lang="en-US" dirty="0"/>
              <a:t> of 2300 (at the time the second highest rated player in the world Under-14 after </a:t>
            </a:r>
            <a:r>
              <a:rPr lang="en-US" dirty="0" err="1">
                <a:hlinkClick r:id="rId4" tooltip="Judit Polgár"/>
              </a:rPr>
              <a:t>Judit</a:t>
            </a:r>
            <a:r>
              <a:rPr lang="en-US" dirty="0">
                <a:hlinkClick r:id="rId4" tooltip="Judit Polgár"/>
              </a:rPr>
              <a:t> </a:t>
            </a:r>
            <a:r>
              <a:rPr lang="en-US" dirty="0" err="1">
                <a:hlinkClick r:id="rId4" tooltip="Judit Polgár"/>
              </a:rPr>
              <a:t>Polgár</a:t>
            </a:r>
            <a:r>
              <a:rPr lang="en-US" dirty="0"/>
              <a:t> who had a rating of 2335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pt-BR" sz="1400" dirty="0"/>
              <a:t>https://en.wikipedia.org/wiki/Demis_Hassabis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036570"/>
            <a:ext cx="3387090" cy="33870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11833" y="4176117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err="1"/>
              <a:t>Demis</a:t>
            </a:r>
            <a:r>
              <a:rPr lang="pt-BR" sz="3000" b="1" dirty="0"/>
              <a:t> </a:t>
            </a:r>
            <a:r>
              <a:rPr lang="pt-BR" sz="3000" b="1" dirty="0" err="1" smtClean="0"/>
              <a:t>Hassabis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4411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Proposta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583" y="1264555"/>
            <a:ext cx="2824895" cy="54105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300" dirty="0" smtClean="0"/>
              <a:t>Adquirir 6 imagens de cada mineral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do compensador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da lente de Bertrand</a:t>
            </a:r>
            <a:endParaRPr lang="pt-BR" sz="2300" dirty="0"/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817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Proposta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583" y="1264555"/>
            <a:ext cx="2824895" cy="54105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300" dirty="0" smtClean="0"/>
              <a:t>Adquirir 6 imagens de cada mineral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do compensador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da lente de Bertrand</a:t>
            </a:r>
            <a:endParaRPr lang="pt-BR" sz="23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4960" y="1241695"/>
            <a:ext cx="6400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 </a:t>
            </a:r>
            <a:r>
              <a:rPr lang="pt-BR" sz="2000" dirty="0"/>
              <a:t>Cor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 err="1"/>
              <a:t>Pleocroísmo</a:t>
            </a:r>
            <a:endParaRPr lang="pt-BR" sz="2000" dirty="0"/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Hábito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Clivagem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Relevo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Alteração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3930148" y="2073040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1 - 2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20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Proposta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583" y="1264555"/>
            <a:ext cx="2824895" cy="54105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300" dirty="0" smtClean="0"/>
              <a:t>Adquirir 6 imagens de cada mineral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do compensador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da lente de Bertrand</a:t>
            </a:r>
            <a:endParaRPr lang="pt-BR" sz="23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4960" y="1241695"/>
            <a:ext cx="6400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 </a:t>
            </a:r>
            <a:r>
              <a:rPr lang="pt-BR" sz="2000" dirty="0"/>
              <a:t>Cor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 err="1"/>
              <a:t>Pleocroísmo</a:t>
            </a:r>
            <a:endParaRPr lang="pt-BR" sz="2000" dirty="0"/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Hábito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Clivagem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Relevo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Alteração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204442" y="3120005"/>
            <a:ext cx="64008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 smtClean="0">
                <a:solidFill>
                  <a:srgbClr val="00B050"/>
                </a:solidFill>
              </a:rPr>
              <a:t>✓ </a:t>
            </a:r>
            <a:r>
              <a:rPr lang="pt-BR" sz="2000" dirty="0" err="1" smtClean="0"/>
              <a:t>Isotropismo</a:t>
            </a:r>
            <a:endParaRPr lang="pt-BR" sz="2000" dirty="0" smtClean="0"/>
          </a:p>
          <a:p>
            <a:r>
              <a:rPr lang="pt-BR" sz="2000" dirty="0" smtClean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Ângulo de Extinção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Geminação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Dispersão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Zoneamento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3930148" y="2073040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1 - 2</a:t>
            </a:r>
            <a:endParaRPr lang="pt-BR" dirty="0"/>
          </a:p>
        </p:txBody>
      </p:sp>
      <p:sp>
        <p:nvSpPr>
          <p:cNvPr id="9" name="Seta para a direita 8"/>
          <p:cNvSpPr/>
          <p:nvPr/>
        </p:nvSpPr>
        <p:spPr>
          <a:xfrm>
            <a:off x="5739630" y="3699418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3 - 4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4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Proposta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583" y="1264555"/>
            <a:ext cx="2824895" cy="54105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300" dirty="0" smtClean="0"/>
              <a:t>Adquirir 6 imagens de cada mineral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do compensador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da lente de Bertrand</a:t>
            </a:r>
            <a:endParaRPr lang="pt-BR" sz="23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4960" y="1241695"/>
            <a:ext cx="6400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 </a:t>
            </a:r>
            <a:r>
              <a:rPr lang="pt-BR" sz="2000" dirty="0"/>
              <a:t>Cor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 err="1"/>
              <a:t>Pleocroísmo</a:t>
            </a:r>
            <a:endParaRPr lang="pt-BR" sz="2000" dirty="0"/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Hábito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Clivagem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Relevo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Alteração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204442" y="3120005"/>
            <a:ext cx="64008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 smtClean="0">
                <a:solidFill>
                  <a:srgbClr val="00B050"/>
                </a:solidFill>
              </a:rPr>
              <a:t>✓ </a:t>
            </a:r>
            <a:r>
              <a:rPr lang="pt-BR" sz="2000" dirty="0" err="1" smtClean="0"/>
              <a:t>Isotropismo</a:t>
            </a:r>
            <a:endParaRPr lang="pt-BR" sz="2000" dirty="0" smtClean="0"/>
          </a:p>
          <a:p>
            <a:r>
              <a:rPr lang="pt-BR" sz="2000" dirty="0" smtClean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Ângulo de Extinção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Geminação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Dispersão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Zoneamento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3930148" y="2073040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1 - 2</a:t>
            </a:r>
            <a:endParaRPr lang="pt-BR" dirty="0"/>
          </a:p>
        </p:txBody>
      </p:sp>
      <p:sp>
        <p:nvSpPr>
          <p:cNvPr id="9" name="Seta para a direita 8"/>
          <p:cNvSpPr/>
          <p:nvPr/>
        </p:nvSpPr>
        <p:spPr>
          <a:xfrm>
            <a:off x="5739630" y="3699418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3 - 4</a:t>
            </a:r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>
            <a:off x="3932804" y="4875490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92304" y="4945853"/>
            <a:ext cx="502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</a:t>
            </a:r>
            <a:r>
              <a:rPr lang="pt-BR" dirty="0" smtClean="0">
                <a:solidFill>
                  <a:srgbClr val="00B050"/>
                </a:solidFill>
              </a:rPr>
              <a:t> </a:t>
            </a:r>
            <a:r>
              <a:rPr lang="pt-BR" sz="2000" dirty="0"/>
              <a:t>Birrefringência e Cor de </a:t>
            </a:r>
            <a:r>
              <a:rPr lang="pt-BR" sz="2000" dirty="0" smtClean="0"/>
              <a:t>Interferência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57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Proposta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583" y="1264555"/>
            <a:ext cx="2824895" cy="54105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300" dirty="0" smtClean="0"/>
              <a:t>Adquirir 6 imagens de cada mineral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do compensador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da lente de Bertrand</a:t>
            </a:r>
            <a:endParaRPr lang="pt-BR" sz="23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4960" y="1241695"/>
            <a:ext cx="64008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 </a:t>
            </a:r>
            <a:r>
              <a:rPr lang="pt-BR" sz="2000" dirty="0"/>
              <a:t>Cor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 err="1"/>
              <a:t>Pleocroísmo</a:t>
            </a:r>
            <a:endParaRPr lang="pt-BR" sz="2000" dirty="0"/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Hábito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Clivagem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Relevo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Alteração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204442" y="3120005"/>
            <a:ext cx="64008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 smtClean="0">
                <a:solidFill>
                  <a:srgbClr val="00B050"/>
                </a:solidFill>
              </a:rPr>
              <a:t>✓ </a:t>
            </a:r>
            <a:r>
              <a:rPr lang="pt-BR" sz="2000" dirty="0" err="1" smtClean="0"/>
              <a:t>Isotropismo</a:t>
            </a:r>
            <a:endParaRPr lang="pt-BR" sz="2000" dirty="0" smtClean="0"/>
          </a:p>
          <a:p>
            <a:r>
              <a:rPr lang="pt-BR" sz="2000" dirty="0" smtClean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Ângulo </a:t>
            </a:r>
            <a:r>
              <a:rPr lang="pt-BR" sz="2000" dirty="0"/>
              <a:t>de Extinção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Geminação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</a:t>
            </a:r>
            <a:r>
              <a:rPr lang="pt-BR" sz="2000" dirty="0"/>
              <a:t>Dispersão</a:t>
            </a:r>
          </a:p>
          <a:p>
            <a:r>
              <a:rPr lang="pt-BR" sz="2000" dirty="0">
                <a:solidFill>
                  <a:srgbClr val="00B050"/>
                </a:solidFill>
              </a:rPr>
              <a:t>✓</a:t>
            </a:r>
            <a:r>
              <a:rPr lang="pt-BR" sz="2000" dirty="0" smtClean="0"/>
              <a:t> Zoneamento</a:t>
            </a:r>
            <a:endParaRPr lang="pt-BR" sz="2000" baseline="30000" dirty="0"/>
          </a:p>
          <a:p>
            <a:r>
              <a:rPr lang="pt-BR" sz="3600" dirty="0" smtClean="0">
                <a:solidFill>
                  <a:srgbClr val="00B050"/>
                </a:solidFill>
              </a:rPr>
              <a:t> </a:t>
            </a:r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  <a:p>
            <a:endParaRPr lang="pt-BR" sz="3400" dirty="0" smtClean="0">
              <a:solidFill>
                <a:srgbClr val="00B050"/>
              </a:solidFill>
              <a:latin typeface="Webdings" panose="05030102010509060703" pitchFamily="18" charset="2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3930148" y="2073040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1 - 2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5739630" y="3699418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3 - 4</a:t>
            </a:r>
            <a:endParaRPr lang="pt-BR" dirty="0"/>
          </a:p>
        </p:txBody>
      </p:sp>
      <p:sp>
        <p:nvSpPr>
          <p:cNvPr id="10" name="Seta para a direita 9"/>
          <p:cNvSpPr/>
          <p:nvPr/>
        </p:nvSpPr>
        <p:spPr>
          <a:xfrm>
            <a:off x="3932804" y="4875490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392304" y="4945853"/>
            <a:ext cx="502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</a:t>
            </a:r>
            <a:r>
              <a:rPr lang="pt-BR" dirty="0" smtClean="0">
                <a:solidFill>
                  <a:srgbClr val="00B050"/>
                </a:solidFill>
              </a:rPr>
              <a:t> </a:t>
            </a:r>
            <a:r>
              <a:rPr lang="pt-BR" sz="2000" dirty="0"/>
              <a:t>Birrefringência e Cor de </a:t>
            </a:r>
            <a:r>
              <a:rPr lang="pt-BR" sz="2000" dirty="0" smtClean="0"/>
              <a:t>Interferência</a:t>
            </a:r>
            <a:endParaRPr lang="pt-BR" sz="2000" dirty="0"/>
          </a:p>
        </p:txBody>
      </p:sp>
      <p:sp>
        <p:nvSpPr>
          <p:cNvPr id="11" name="Seta para a direita 10"/>
          <p:cNvSpPr/>
          <p:nvPr/>
        </p:nvSpPr>
        <p:spPr>
          <a:xfrm>
            <a:off x="5739630" y="5763492"/>
            <a:ext cx="1464812" cy="54083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204442" y="5833855"/>
            <a:ext cx="33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rgbClr val="00B050"/>
                </a:solidFill>
              </a:rPr>
              <a:t>✓</a:t>
            </a:r>
            <a:r>
              <a:rPr lang="pt-BR" dirty="0" smtClean="0">
                <a:solidFill>
                  <a:srgbClr val="00B050"/>
                </a:solidFill>
              </a:rPr>
              <a:t> </a:t>
            </a:r>
            <a:r>
              <a:rPr lang="pt-BR" sz="2000" dirty="0" smtClean="0"/>
              <a:t>Figura </a:t>
            </a:r>
            <a:r>
              <a:rPr lang="pt-BR" sz="2000" dirty="0"/>
              <a:t>de Interferência</a:t>
            </a:r>
          </a:p>
        </p:txBody>
      </p:sp>
    </p:spTree>
    <p:extLst>
      <p:ext uri="{BB962C8B-B14F-4D97-AF65-F5344CB8AC3E}">
        <p14:creationId xmlns:p14="http://schemas.microsoft.com/office/powerpoint/2010/main" val="6211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400" b="1" dirty="0"/>
              <a:t>Fundamentação </a:t>
            </a:r>
            <a:r>
              <a:rPr lang="pt-BR" sz="3400" b="1" dirty="0" smtClean="0"/>
              <a:t>Teórica</a:t>
            </a:r>
            <a:endParaRPr lang="pt-BR" sz="3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91932" y="1447434"/>
            <a:ext cx="4223068" cy="5410566"/>
          </a:xfrm>
        </p:spPr>
        <p:txBody>
          <a:bodyPr>
            <a:normAutofit fontScale="92500"/>
          </a:bodyPr>
          <a:lstStyle/>
          <a:p>
            <a:r>
              <a:rPr lang="pt-BR" sz="2200" dirty="0" smtClean="0"/>
              <a:t>Redes Neurais Artificiais:</a:t>
            </a:r>
          </a:p>
          <a:p>
            <a:pPr marL="0" indent="0">
              <a:buNone/>
            </a:pPr>
            <a:r>
              <a:rPr lang="pt-BR" sz="2200" dirty="0" smtClean="0"/>
              <a:t>São programas de computador montados de centenas, ou até milhões de células cerebrais artificiais que aprendem e se comportam de maneira notavelmente semelhante aos cérebros humanos.</a:t>
            </a:r>
            <a:endParaRPr lang="pt-BR" sz="2200" dirty="0"/>
          </a:p>
          <a:p>
            <a:pPr marL="0" indent="0">
              <a:buNone/>
            </a:pPr>
            <a:r>
              <a:rPr lang="pt-BR" sz="2200" dirty="0" smtClean="0"/>
              <a:t>Os dois principais motivos para o cérebro e o computador pensarem de maneira diferente é: a diferença entre a quantidade de ligações e a quantidade em si, de neurônios e transistores.</a:t>
            </a:r>
            <a:r>
              <a:rPr lang="pt-BR" sz="2200" baseline="30000" dirty="0" smtClean="0"/>
              <a:t>5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33" y="1447434"/>
            <a:ext cx="5054379" cy="50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400" b="1" dirty="0"/>
              <a:t>Fundamentação </a:t>
            </a:r>
            <a:r>
              <a:rPr lang="pt-BR" sz="3400" b="1" dirty="0" smtClean="0"/>
              <a:t>Teórica</a:t>
            </a:r>
            <a:endParaRPr lang="pt-BR" sz="3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06340" y="1394459"/>
            <a:ext cx="6498272" cy="364771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200" dirty="0"/>
              <a:t>S</a:t>
            </a:r>
            <a:r>
              <a:rPr lang="pt-BR" sz="2200" dirty="0" smtClean="0"/>
              <a:t>uponha </a:t>
            </a:r>
            <a:r>
              <a:rPr lang="pt-BR" sz="2200" dirty="0"/>
              <a:t>que você esteja ensinando uma rede mostrando várias fotos de cadeiras e mesas, representadas de alguma forma apropriada </a:t>
            </a:r>
            <a:r>
              <a:rPr lang="pt-BR" sz="2200" dirty="0" smtClean="0"/>
              <a:t>na qual a rede entenda, </a:t>
            </a:r>
            <a:r>
              <a:rPr lang="pt-BR" sz="2200" dirty="0"/>
              <a:t>dizendo se cada uma das imagens é uma cadeira ou uma mesa. Depois de mostrar, por exemplo, 25 cadeiras e 25 mesas diferentes, você pode mostrar uma imagem de algo novo (que não foi apresentado antes) e ver o que acontece. Dependendo de como você treinou a rede neural, ela tentará classificar o novo exemplo como uma cadeira ou uma mesa, generalizando com base em sua experiência </a:t>
            </a:r>
            <a:r>
              <a:rPr lang="pt-BR" sz="2200" dirty="0" smtClean="0"/>
              <a:t>passada.</a:t>
            </a:r>
            <a:r>
              <a:rPr lang="pt-BR" sz="2200" baseline="30000" dirty="0" smtClean="0"/>
              <a:t>5</a:t>
            </a:r>
            <a:endParaRPr lang="pt-BR" sz="2200" baseline="30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7" y="1905000"/>
            <a:ext cx="4109676" cy="4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Fundamentação Teórica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3777622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/>
              <a:t>Visão computacional:</a:t>
            </a:r>
          </a:p>
          <a:p>
            <a:pPr marL="0" indent="0" algn="just">
              <a:buNone/>
            </a:pPr>
            <a:r>
              <a:rPr lang="pt-BR" sz="2400" dirty="0" smtClean="0"/>
              <a:t>É um campo interdisciplinar que trabalha com o alto nível de compreensão que um computador pode possuir a partir de imagens digitais e vídeos. Procura automatizar tarefas que o sistema visual humano pode fazer.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 smtClean="0"/>
              <a:t>As tarefas da visão computacional incluem métodos para aquisição, processamento, análise e compreensão de imagens digitais e, em geral, trabalha com a extração de dados de grandes dimensões do mundo real para produzir informações numéricas ou simbólicas, por exemplo, nas formas de decisão.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9845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Classificação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Estilo: “Apresentação de Algo Diferente”</a:t>
            </a:r>
          </a:p>
          <a:p>
            <a:pPr marL="0" indent="0">
              <a:buNone/>
            </a:pPr>
            <a:r>
              <a:rPr lang="pt-BR" sz="3600" dirty="0"/>
              <a:t>A</a:t>
            </a:r>
            <a:r>
              <a:rPr lang="pt-BR" sz="3600" dirty="0" smtClean="0"/>
              <a:t>lgo antigo feito de uma maneira diferente.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2131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Identificação da rocha e suas características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4" y="2068550"/>
            <a:ext cx="5176904" cy="38815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0" y="2029987"/>
            <a:ext cx="5226802" cy="392010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53" y="156727"/>
            <a:ext cx="2247559" cy="15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Reconhecimento de Minerais Translúcidos em Rochas Ígneas no Microscópio </a:t>
            </a:r>
            <a:r>
              <a:rPr lang="pt-BR" dirty="0" err="1" smtClean="0"/>
              <a:t>Petrográfico</a:t>
            </a:r>
            <a:r>
              <a:rPr lang="pt-BR" dirty="0" smtClean="0"/>
              <a:t> Utilizando Inteligência Artificial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Matheus Henrique </a:t>
            </a:r>
            <a:r>
              <a:rPr lang="pt-BR" dirty="0" err="1" smtClean="0"/>
              <a:t>Schaly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Referência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u="sng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https://profiles.uonbi.ac.ke/cnyamai/files/lecture_4_-_microscopic_study_of_minerals_under_the_microscope.pdf</a:t>
            </a:r>
            <a:endParaRPr lang="pt-BR" u="sng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pt-BR" u="sng" dirty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https://www.technologyreview.com/s/513696/deep-learning</a:t>
            </a:r>
            <a:endParaRPr lang="pt-BR" u="sng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pt-BR" u="sng" dirty="0">
                <a:solidFill>
                  <a:schemeClr val="accent2">
                    <a:lumMod val="75000"/>
                  </a:schemeClr>
                </a:solidFill>
                <a:hlinkClick r:id="rId4"/>
              </a:rPr>
              <a:t>http://www.techworld.com/big-data/inside-deepminds-latest-attempts-achieve-general-artificial-intelligence-3646730</a:t>
            </a:r>
            <a:endParaRPr lang="pt-BR" u="sng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pt-BR" u="sng" dirty="0">
                <a:solidFill>
                  <a:schemeClr val="accent2">
                    <a:lumMod val="75000"/>
                  </a:schemeClr>
                </a:solidFill>
                <a:hlinkClick r:id="rId5"/>
              </a:rPr>
              <a:t>https://www.theguardian.com/technology/2016/jul/05/google-deepmind-nhs-machine-learning-blindness</a:t>
            </a:r>
            <a:endParaRPr lang="pt-BR" u="sng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pt-BR" u="sng" dirty="0">
                <a:solidFill>
                  <a:schemeClr val="accent2">
                    <a:lumMod val="75000"/>
                  </a:schemeClr>
                </a:solidFill>
              </a:rPr>
              <a:t>http://www.explainthatstuff.com/introduction-to-neural-networks.html</a:t>
            </a:r>
          </a:p>
          <a:p>
            <a:pPr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94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pt-BR" sz="2000" dirty="0" smtClean="0"/>
              <a:t>A lentidão, precisão e recursos financeiros necessários para a identificação mineral.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90" y="2352261"/>
            <a:ext cx="8010555" cy="39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 de pesquisa: 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pt-BR" sz="2000" dirty="0"/>
              <a:t>O objetivo da pesquisa é </a:t>
            </a:r>
            <a:r>
              <a:rPr lang="pt-BR" sz="2000" dirty="0" smtClean="0"/>
              <a:t>automatizar a </a:t>
            </a:r>
            <a:r>
              <a:rPr lang="pt-BR" sz="2000" dirty="0"/>
              <a:t>identificação de minerais </a:t>
            </a:r>
            <a:r>
              <a:rPr lang="pt-BR" sz="2000" dirty="0" smtClean="0"/>
              <a:t>translúcidos, em lâminas delgadas, </a:t>
            </a:r>
            <a:r>
              <a:rPr lang="pt-BR" sz="2000" dirty="0"/>
              <a:t>através do microscópio </a:t>
            </a:r>
            <a:r>
              <a:rPr lang="pt-BR" sz="2000" dirty="0" err="1"/>
              <a:t>petrográfico</a:t>
            </a:r>
            <a:r>
              <a:rPr lang="pt-BR" sz="2000" dirty="0"/>
              <a:t>.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8" y="2911205"/>
            <a:ext cx="4697414" cy="36233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32" y="2911205"/>
            <a:ext cx="483108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Justificativa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pt-BR" sz="2000" dirty="0"/>
              <a:t>Caso bem-sucedido, a identificação de minerais será feita com mais rapidez e com melhor precisão. </a:t>
            </a:r>
            <a:r>
              <a:rPr lang="pt-BR" sz="2000" dirty="0" smtClean="0"/>
              <a:t>Além de que, ao fim do projeto, menos recursos financeiros serão necessários para a identificação mineral.</a:t>
            </a:r>
            <a:endParaRPr lang="pt-BR" sz="2000" dirty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2" y="1355995"/>
            <a:ext cx="2072640" cy="15544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7" y="3342917"/>
            <a:ext cx="4248150" cy="33985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3" y="3342917"/>
            <a:ext cx="4844699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Trabalhos</a:t>
            </a:r>
            <a:r>
              <a:rPr lang="en-US" b="1" dirty="0"/>
              <a:t> </a:t>
            </a:r>
            <a:r>
              <a:rPr lang="en-US" b="1" dirty="0" err="1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416529"/>
            <a:ext cx="8915400" cy="37776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dirty="0"/>
              <a:t>Deep Learning With massive amounts of computational power, machines can now recognize objects and translate speech in real time. </a:t>
            </a:r>
            <a:r>
              <a:rPr lang="pt-BR" sz="2000" dirty="0"/>
              <a:t>Artificial </a:t>
            </a:r>
            <a:r>
              <a:rPr lang="pt-BR" sz="2000" dirty="0" err="1"/>
              <a:t>intelligence</a:t>
            </a:r>
            <a:r>
              <a:rPr lang="pt-BR" sz="2000" dirty="0"/>
              <a:t>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finally</a:t>
            </a:r>
            <a:r>
              <a:rPr lang="pt-BR" sz="2000" dirty="0"/>
              <a:t> </a:t>
            </a:r>
            <a:r>
              <a:rPr lang="pt-BR" sz="2000" dirty="0" err="1"/>
              <a:t>getting</a:t>
            </a:r>
            <a:r>
              <a:rPr lang="pt-BR" sz="2000" dirty="0"/>
              <a:t> </a:t>
            </a:r>
            <a:r>
              <a:rPr lang="pt-BR" sz="2000" dirty="0" smtClean="0"/>
              <a:t>smart.</a:t>
            </a:r>
            <a:r>
              <a:rPr lang="pt-BR" sz="2000" baseline="30000" dirty="0" smtClean="0"/>
              <a:t>1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Inside DeepMind's latest attempts to achieve a general artificial intelligence: What are </a:t>
            </a:r>
            <a:r>
              <a:rPr lang="en-US" sz="2000" dirty="0" smtClean="0"/>
              <a:t>progressive </a:t>
            </a:r>
            <a:r>
              <a:rPr lang="en-US" sz="2000" dirty="0"/>
              <a:t>neural </a:t>
            </a:r>
            <a:r>
              <a:rPr lang="en-US" sz="2000" dirty="0" smtClean="0"/>
              <a:t>nets?</a:t>
            </a:r>
            <a:r>
              <a:rPr lang="en-US" sz="2000" baseline="30000" dirty="0" smtClean="0"/>
              <a:t>2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Google DeepMind pairs with NHS to use machine learning to </a:t>
            </a:r>
            <a:r>
              <a:rPr lang="en-US" sz="2000" dirty="0" smtClean="0"/>
              <a:t>fight blindness.</a:t>
            </a:r>
            <a:r>
              <a:rPr lang="en-US" sz="2000" baseline="30000" dirty="0" smtClean="0"/>
              <a:t>3</a:t>
            </a:r>
            <a:endParaRPr lang="pt-BR" sz="2000" baseline="30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9" y="4004717"/>
            <a:ext cx="4189745" cy="25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Proposta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 smtClean="0"/>
              <a:t>Principais pontos:</a:t>
            </a:r>
          </a:p>
          <a:p>
            <a:endParaRPr lang="pt-BR" dirty="0" smtClean="0"/>
          </a:p>
          <a:p>
            <a:r>
              <a:rPr lang="pt-BR" sz="2400" dirty="0" smtClean="0"/>
              <a:t>Verificar a aceitabilidade do projeto</a:t>
            </a:r>
          </a:p>
          <a:p>
            <a:r>
              <a:rPr lang="pt-BR" sz="2400" dirty="0" smtClean="0"/>
              <a:t>Padronizar as imagens, para o banco de dados</a:t>
            </a:r>
          </a:p>
          <a:p>
            <a:r>
              <a:rPr lang="pt-BR" sz="2400" dirty="0" smtClean="0"/>
              <a:t>Criar o software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53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Solução </a:t>
            </a:r>
            <a:r>
              <a:rPr lang="pt-BR" b="1" dirty="0" smtClean="0"/>
              <a:t>Proposta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912460" y="2327857"/>
            <a:ext cx="36287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Propriedades dos Minerais em Luz Polarizada Simples</a:t>
            </a:r>
            <a:r>
              <a:rPr lang="pt-BR" sz="2200" b="1" dirty="0" smtClean="0"/>
              <a:t>: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Cor</a:t>
            </a:r>
            <a:endParaRPr lang="pt-BR" sz="2200" dirty="0"/>
          </a:p>
          <a:p>
            <a:pPr>
              <a:buFont typeface="+mj-lt"/>
              <a:buAutoNum type="arabicPeriod"/>
            </a:pPr>
            <a:r>
              <a:rPr lang="pt-BR" sz="2200" dirty="0" smtClean="0"/>
              <a:t> </a:t>
            </a:r>
            <a:r>
              <a:rPr lang="pt-BR" sz="2200" dirty="0" err="1" smtClean="0"/>
              <a:t>Pleocroísmo</a:t>
            </a:r>
            <a:endParaRPr lang="pt-BR" sz="2200" dirty="0"/>
          </a:p>
          <a:p>
            <a:pPr>
              <a:buFont typeface="+mj-lt"/>
              <a:buAutoNum type="arabicPeriod"/>
            </a:pPr>
            <a:r>
              <a:rPr lang="pt-BR" sz="2200" dirty="0" smtClean="0"/>
              <a:t> Hábito</a:t>
            </a:r>
            <a:endParaRPr lang="pt-BR" sz="2200" dirty="0"/>
          </a:p>
          <a:p>
            <a:pPr>
              <a:buFont typeface="+mj-lt"/>
              <a:buAutoNum type="arabicPeriod"/>
            </a:pPr>
            <a:r>
              <a:rPr lang="pt-BR" sz="2200" dirty="0" smtClean="0"/>
              <a:t> Clivagem</a:t>
            </a:r>
            <a:endParaRPr lang="pt-BR" sz="2200" dirty="0"/>
          </a:p>
          <a:p>
            <a:pPr>
              <a:buFont typeface="+mj-lt"/>
              <a:buAutoNum type="arabicPeriod"/>
            </a:pPr>
            <a:r>
              <a:rPr lang="pt-BR" sz="2200" dirty="0" smtClean="0"/>
              <a:t> Relevo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Alteração</a:t>
            </a:r>
            <a:r>
              <a:rPr lang="pt-BR" b="1" baseline="30000" dirty="0" smtClean="0"/>
              <a:t>4</a:t>
            </a:r>
            <a:endParaRPr lang="pt-BR" sz="2200" baseline="30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41167" y="2327857"/>
            <a:ext cx="55832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Propriedades dos Minerais em Luz Polarizada </a:t>
            </a:r>
            <a:r>
              <a:rPr lang="pt-BR" sz="2200" b="1" dirty="0" smtClean="0"/>
              <a:t>Cruzada: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</a:t>
            </a:r>
            <a:r>
              <a:rPr lang="pt-BR" sz="2200" dirty="0" err="1" smtClean="0"/>
              <a:t>Isotropismo</a:t>
            </a:r>
            <a:endParaRPr lang="pt-BR" sz="2200" dirty="0"/>
          </a:p>
          <a:p>
            <a:pPr>
              <a:buFont typeface="+mj-lt"/>
              <a:buAutoNum type="arabicPeriod"/>
            </a:pPr>
            <a:r>
              <a:rPr lang="pt-BR" sz="2200" dirty="0" smtClean="0"/>
              <a:t> Birrefringência </a:t>
            </a:r>
            <a:r>
              <a:rPr lang="pt-BR" sz="2200" dirty="0"/>
              <a:t>e Cor </a:t>
            </a:r>
            <a:r>
              <a:rPr lang="pt-BR" sz="2200" dirty="0" smtClean="0"/>
              <a:t>de </a:t>
            </a:r>
            <a:r>
              <a:rPr lang="pt-BR" sz="2200" dirty="0"/>
              <a:t>Interferência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Figura </a:t>
            </a:r>
            <a:r>
              <a:rPr lang="pt-BR" sz="2200" dirty="0"/>
              <a:t>de Interferência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Ângulo </a:t>
            </a:r>
            <a:r>
              <a:rPr lang="pt-BR" sz="2200" dirty="0"/>
              <a:t>de Extinção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Geminação</a:t>
            </a:r>
            <a:endParaRPr lang="pt-BR" sz="2200" dirty="0"/>
          </a:p>
          <a:p>
            <a:pPr>
              <a:buFont typeface="+mj-lt"/>
              <a:buAutoNum type="arabicPeriod"/>
            </a:pPr>
            <a:r>
              <a:rPr lang="pt-BR" sz="2200" dirty="0" smtClean="0"/>
              <a:t> Dispersão</a:t>
            </a:r>
          </a:p>
          <a:p>
            <a:pPr>
              <a:buFont typeface="+mj-lt"/>
              <a:buAutoNum type="arabicPeriod"/>
            </a:pPr>
            <a:r>
              <a:rPr lang="pt-BR" sz="2200" dirty="0" smtClean="0"/>
              <a:t> Zoneamento</a:t>
            </a:r>
            <a:r>
              <a:rPr lang="pt-BR" sz="2200" baseline="30000" dirty="0" smtClean="0"/>
              <a:t>4</a:t>
            </a:r>
            <a:endParaRPr lang="pt-BR" sz="2200" baseline="30000" dirty="0"/>
          </a:p>
          <a:p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82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Solução 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583" y="1264555"/>
            <a:ext cx="2824895" cy="54105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300" dirty="0" smtClean="0"/>
              <a:t>Adquirir 6 imagens de cada mineral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natural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Luz polarizada com rotação da platina em 90°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do compensador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 smtClean="0"/>
              <a:t>Utilização da lente de Bertrand</a:t>
            </a:r>
            <a:endParaRPr lang="pt-BR" sz="2300" dirty="0"/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4" name="_Ca_Plagioclase_under_microsco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8032" y="1372368"/>
            <a:ext cx="6926580" cy="51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469</TotalTime>
  <Words>894</Words>
  <Application>Microsoft Office PowerPoint</Application>
  <PresentationFormat>Widescreen</PresentationFormat>
  <Paragraphs>167</Paragraphs>
  <Slides>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Webdings</vt:lpstr>
      <vt:lpstr>Wingdings 3</vt:lpstr>
      <vt:lpstr>Cacho</vt:lpstr>
      <vt:lpstr>Errata</vt:lpstr>
      <vt:lpstr>Reconhecimento de Minerais Translúcidos em Rochas Ígneas no Microscópio Petrográfico Utilizando Inteligência Artificial</vt:lpstr>
      <vt:lpstr>Problema</vt:lpstr>
      <vt:lpstr>Objetivo de pesquisa:  </vt:lpstr>
      <vt:lpstr>Justificativa</vt:lpstr>
      <vt:lpstr>Trabalhos correlatos</vt:lpstr>
      <vt:lpstr>Solução Proposta</vt:lpstr>
      <vt:lpstr>Solução Proposta</vt:lpstr>
      <vt:lpstr>Solução Proposta</vt:lpstr>
      <vt:lpstr>Solução Proposta</vt:lpstr>
      <vt:lpstr>Solução Proposta</vt:lpstr>
      <vt:lpstr>Solução Proposta</vt:lpstr>
      <vt:lpstr>Solução Proposta</vt:lpstr>
      <vt:lpstr>Solução Proposta</vt:lpstr>
      <vt:lpstr>Fundamentação Teórica</vt:lpstr>
      <vt:lpstr>Fundamentação Teórica</vt:lpstr>
      <vt:lpstr>Fundamentação Teórica</vt:lpstr>
      <vt:lpstr>Classificação da Pesquisa</vt:lpstr>
      <vt:lpstr>Futuro</vt:lpstr>
      <vt:lpstr>Referência Bibliográficas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Reconhecimento de Minerais Microscópicos</dc:title>
  <dc:creator>HsMatheus -</dc:creator>
  <cp:lastModifiedBy>HsMatheus -</cp:lastModifiedBy>
  <cp:revision>36</cp:revision>
  <dcterms:created xsi:type="dcterms:W3CDTF">2017-02-07T19:01:25Z</dcterms:created>
  <dcterms:modified xsi:type="dcterms:W3CDTF">2017-02-10T20:07:00Z</dcterms:modified>
</cp:coreProperties>
</file>